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B2AB-159E-4851-BE00-197DD59B589B}" type="datetimeFigureOut">
              <a:rPr lang="fr-FR" smtClean="0"/>
              <a:t>22/05/2020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4D9-6162-4AF6-8C12-57920D386156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B2AB-159E-4851-BE00-197DD59B589B}" type="datetimeFigureOut">
              <a:rPr lang="fr-FR" smtClean="0"/>
              <a:t>22/05/2020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4D9-6162-4AF6-8C12-57920D3861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B2AB-159E-4851-BE00-197DD59B589B}" type="datetimeFigureOut">
              <a:rPr lang="fr-FR" smtClean="0"/>
              <a:t>22/05/2020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4D9-6162-4AF6-8C12-57920D3861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B2AB-159E-4851-BE00-197DD59B589B}" type="datetimeFigureOut">
              <a:rPr lang="fr-FR" smtClean="0"/>
              <a:t>22/05/2020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4D9-6162-4AF6-8C12-57920D386156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B2AB-159E-4851-BE00-197DD59B589B}" type="datetimeFigureOut">
              <a:rPr lang="fr-FR" smtClean="0"/>
              <a:t>22/05/2020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4D9-6162-4AF6-8C12-57920D3861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B2AB-159E-4851-BE00-197DD59B589B}" type="datetimeFigureOut">
              <a:rPr lang="fr-FR" smtClean="0"/>
              <a:t>22/05/2020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4D9-6162-4AF6-8C12-57920D386156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B2AB-159E-4851-BE00-197DD59B589B}" type="datetimeFigureOut">
              <a:rPr lang="fr-FR" smtClean="0"/>
              <a:t>22/05/2020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4D9-6162-4AF6-8C12-57920D386156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B2AB-159E-4851-BE00-197DD59B589B}" type="datetimeFigureOut">
              <a:rPr lang="fr-FR" smtClean="0"/>
              <a:t>22/05/2020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4D9-6162-4AF6-8C12-57920D3861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B2AB-159E-4851-BE00-197DD59B589B}" type="datetimeFigureOut">
              <a:rPr lang="fr-FR" smtClean="0"/>
              <a:t>22/05/2020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4D9-6162-4AF6-8C12-57920D3861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B2AB-159E-4851-BE00-197DD59B589B}" type="datetimeFigureOut">
              <a:rPr lang="fr-FR" smtClean="0"/>
              <a:t>22/05/2020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4D9-6162-4AF6-8C12-57920D3861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B2AB-159E-4851-BE00-197DD59B589B}" type="datetimeFigureOut">
              <a:rPr lang="fr-FR" smtClean="0"/>
              <a:t>22/05/2020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44D9-6162-4AF6-8C12-57920D386156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CDB2AB-159E-4851-BE00-197DD59B589B}" type="datetimeFigureOut">
              <a:rPr lang="fr-FR" smtClean="0"/>
              <a:t>22/05/2020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0244D9-6162-4AF6-8C12-57920D38615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emap.jrc.ec.europa.eu/Simple.asp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79" t="3029" r="3409" b="9471"/>
          <a:stretch/>
        </p:blipFill>
        <p:spPr>
          <a:xfrm>
            <a:off x="5257800" y="3175290"/>
            <a:ext cx="3810000" cy="27589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436" y="1905000"/>
            <a:ext cx="8305800" cy="3276600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>
                <a:solidFill>
                  <a:schemeClr val="tx1"/>
                </a:solidFill>
              </a:rPr>
              <a:t>Количина радиоактивног зрачења или количина енергије коју то зрачење ослободи у неком материјалу означава се као </a:t>
            </a:r>
            <a:r>
              <a:rPr lang="sr-Cyrl-RS" b="1" dirty="0" smtClean="0">
                <a:solidFill>
                  <a:schemeClr val="tx1"/>
                </a:solidFill>
              </a:rPr>
              <a:t>доза</a:t>
            </a:r>
            <a:r>
              <a:rPr lang="sr-Cyrl-RS" dirty="0" smtClean="0">
                <a:solidFill>
                  <a:schemeClr val="tx1"/>
                </a:solidFill>
              </a:rPr>
              <a:t>. </a:t>
            </a:r>
            <a:r>
              <a:rPr lang="sr-Cyrl-RS" b="1" dirty="0" smtClean="0">
                <a:solidFill>
                  <a:schemeClr val="tx1"/>
                </a:solidFill>
              </a:rPr>
              <a:t>Дозиметрија</a:t>
            </a:r>
            <a:r>
              <a:rPr lang="sr-Cyrl-RS" dirty="0" smtClean="0">
                <a:solidFill>
                  <a:schemeClr val="tx1"/>
                </a:solidFill>
              </a:rPr>
              <a:t> је област нуклеарне физике која се бави мерењем доза, као и заштитом људи и природе од опасног деловања радиоактивног зрачења.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Дозиметрија и заштита од зрачења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4800" y="527407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b="1" dirty="0" smtClean="0"/>
              <a:t>Жива бића немају ниједно чуло које региструје јонизујуће зрачење. </a:t>
            </a:r>
            <a:r>
              <a:rPr lang="fr-FR" b="1" dirty="0" err="1" smtClean="0"/>
              <a:t>Стога</a:t>
            </a:r>
            <a:r>
              <a:rPr lang="fr-FR" b="1" dirty="0" smtClean="0"/>
              <a:t> </a:t>
            </a:r>
            <a:r>
              <a:rPr lang="fr-FR" b="1" dirty="0" err="1" smtClean="0"/>
              <a:t>је</a:t>
            </a:r>
            <a:r>
              <a:rPr lang="fr-FR" b="1" dirty="0" smtClean="0"/>
              <a:t> </a:t>
            </a:r>
            <a:r>
              <a:rPr lang="fr-FR" b="1" dirty="0" err="1" smtClean="0"/>
              <a:t>важно</a:t>
            </a:r>
            <a:r>
              <a:rPr lang="fr-FR" b="1" dirty="0" smtClean="0"/>
              <a:t> </a:t>
            </a:r>
            <a:r>
              <a:rPr lang="fr-FR" b="1" dirty="0" err="1" smtClean="0"/>
              <a:t>да</a:t>
            </a:r>
            <a:r>
              <a:rPr lang="fr-FR" b="1" dirty="0" smtClean="0"/>
              <a:t> </a:t>
            </a:r>
            <a:r>
              <a:rPr lang="fr-FR" b="1" dirty="0" err="1" smtClean="0"/>
              <a:t>се</a:t>
            </a:r>
            <a:r>
              <a:rPr lang="fr-FR" b="1" dirty="0" smtClean="0"/>
              <a:t> </a:t>
            </a:r>
            <a:r>
              <a:rPr lang="fr-FR" b="1" dirty="0" err="1" smtClean="0"/>
              <a:t>зрачење</a:t>
            </a:r>
            <a:r>
              <a:rPr lang="fr-FR" b="1" dirty="0" smtClean="0"/>
              <a:t> </a:t>
            </a:r>
            <a:r>
              <a:rPr lang="fr-FR" b="1" dirty="0" err="1" smtClean="0"/>
              <a:t>детектује</a:t>
            </a:r>
            <a:r>
              <a:rPr lang="fr-FR" b="1" dirty="0" smtClean="0"/>
              <a:t> и </a:t>
            </a:r>
            <a:r>
              <a:rPr lang="fr-FR" b="1" dirty="0" err="1" smtClean="0"/>
              <a:t>мери</a:t>
            </a:r>
            <a:r>
              <a:rPr lang="fr-FR" b="1" dirty="0" smtClean="0"/>
              <a:t>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7670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76071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/>
              <a:t>А шта је са Србијом?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937" y="34636"/>
            <a:ext cx="3357063" cy="1371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7927" y="1307068"/>
            <a:ext cx="6481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МОНИТОРИНГ РАДИОАКТИВНОСТИ У ЖИВОТНОЈ СРЕДИНИ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28600" y="1828800"/>
            <a:ext cx="8382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sr-Cyrl-RS" sz="1600" b="1" dirty="0"/>
              <a:t>Сакупљање и анализу узорака обављају правна лица, која обављају послове заштите од зрачења, а овлашћена су од стране Директората за радијациону и нуклеарну сигурност и безбедност Србије. На основу резултата мониторинга радиоактивности Директорат прати угроженост животне средине од јонизујућег зрачења и излагање становништва јонизујућем зрачењу, налаже предузимање хитних мера у случају повећања радиоактивности и врши процену доза које становништво прими од јонизујућег зрачења из животне средине.</a:t>
            </a:r>
            <a:endParaRPr lang="sr-Cyrl-RS" sz="1600" dirty="0"/>
          </a:p>
          <a:p>
            <a:pPr algn="just" fontAlgn="base"/>
            <a:r>
              <a:rPr lang="sr-Cyrl-RS" sz="1000" dirty="0"/>
              <a:t> </a:t>
            </a:r>
          </a:p>
          <a:p>
            <a:pPr algn="just" fontAlgn="base"/>
            <a:r>
              <a:rPr lang="sr-Cyrl-RS" sz="1400" dirty="0"/>
              <a:t>Годишња ефективна доза коју прими просечан становник Србије највећим делом потиче од зрачења природног порекла из свемира, на нивоу тла, земљине коре и људског организма. Према подацима Научног одбора Уједињених нација о ефектима атомског зрачења (</a:t>
            </a:r>
            <a:r>
              <a:rPr lang="fr-FR" sz="1400" dirty="0"/>
              <a:t>United Nations Scientific </a:t>
            </a:r>
            <a:r>
              <a:rPr lang="fr-FR" sz="1400" dirty="0" err="1"/>
              <a:t>Committee</a:t>
            </a:r>
            <a:r>
              <a:rPr lang="fr-FR" sz="1400" dirty="0"/>
              <a:t> on the </a:t>
            </a:r>
            <a:r>
              <a:rPr lang="fr-FR" sz="1400" dirty="0" err="1"/>
              <a:t>Effects</a:t>
            </a:r>
            <a:r>
              <a:rPr lang="fr-FR" sz="1400" dirty="0"/>
              <a:t> of Atomic Radiation, UNSCEAR) </a:t>
            </a:r>
            <a:r>
              <a:rPr lang="sr-Cyrl-RS" sz="1400" dirty="0"/>
              <a:t>просечна укупна годишња ефективна доза коју човек прими од ових извора износи 2,4 </a:t>
            </a:r>
            <a:r>
              <a:rPr lang="fr-FR" sz="1400" dirty="0" err="1"/>
              <a:t>mSv</a:t>
            </a:r>
            <a:r>
              <a:rPr lang="fr-FR" sz="1400" dirty="0"/>
              <a:t> (UNSCEAR 2008 Report). </a:t>
            </a:r>
            <a:r>
              <a:rPr lang="sr-Cyrl-RS" sz="1400" dirty="0"/>
              <a:t>Иако највећи допринос укупној дози коју прими човек дају извори јонизујућег зрачења из природе, није занемарљив допринос излагању изворима јонизујућег зрачења који се користе у медицини, у дијагностичке и у терапијске </a:t>
            </a:r>
            <a:r>
              <a:rPr lang="sr-Cyrl-RS" sz="1400" dirty="0" smtClean="0"/>
              <a:t>сврхе.</a:t>
            </a:r>
          </a:p>
          <a:p>
            <a:pPr algn="just" fontAlgn="base"/>
            <a:endParaRPr lang="sr-Cyrl-RS" sz="1400" dirty="0"/>
          </a:p>
          <a:p>
            <a:pPr algn="just" fontAlgn="base"/>
            <a:r>
              <a:rPr lang="sr-Cyrl-RS" dirty="0" smtClean="0"/>
              <a:t>Радиоактивност у Европи можете пратити на овој мапи „лајв“</a:t>
            </a:r>
          </a:p>
          <a:p>
            <a:pPr algn="just" fontAlgn="base"/>
            <a:r>
              <a:rPr lang="fr-FR" dirty="0" smtClean="0">
                <a:hlinkClick r:id="rId3"/>
              </a:rPr>
              <a:t>https://remap.jrc.ec.europa.eu/Simple.aspx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67581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564" y="228600"/>
            <a:ext cx="4988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И на крају, како се ЗАШТИТИ од радијације?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77090" y="641682"/>
            <a:ext cx="86383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dirty="0"/>
              <a:t>Начини заштите од јонизујућих зрачења </a:t>
            </a:r>
            <a:r>
              <a:rPr lang="sr-Cyrl-RS" dirty="0" smtClean="0"/>
              <a:t>су</a:t>
            </a:r>
          </a:p>
          <a:p>
            <a:pPr algn="just"/>
            <a:endParaRPr lang="sr-Cyrl-RS" dirty="0" smtClean="0"/>
          </a:p>
          <a:p>
            <a:pPr marL="285750" indent="-285750" algn="just">
              <a:buFont typeface="Symbol"/>
              <a:buChar char="-"/>
            </a:pPr>
            <a:r>
              <a:rPr lang="sr-Cyrl-RS" dirty="0" smtClean="0"/>
              <a:t>Директна </a:t>
            </a:r>
            <a:r>
              <a:rPr lang="sr-Cyrl-RS" dirty="0"/>
              <a:t>заштита </a:t>
            </a:r>
            <a:endParaRPr lang="sr-Cyrl-RS" dirty="0" smtClean="0"/>
          </a:p>
          <a:p>
            <a:pPr marL="285750" indent="-285750" algn="just">
              <a:buFont typeface="Symbol"/>
              <a:buChar char="-"/>
            </a:pPr>
            <a:endParaRPr lang="sr-Cyrl-RS" dirty="0" smtClean="0"/>
          </a:p>
          <a:p>
            <a:pPr marL="285750" indent="-285750" algn="just">
              <a:buFont typeface="Symbol"/>
              <a:buChar char="·"/>
            </a:pPr>
            <a:r>
              <a:rPr lang="sr-Cyrl-RS" dirty="0" smtClean="0"/>
              <a:t>смањити </a:t>
            </a:r>
            <a:r>
              <a:rPr lang="sr-Cyrl-RS" dirty="0"/>
              <a:t>време (</a:t>
            </a:r>
            <a:r>
              <a:rPr lang="fr-FR" dirty="0"/>
              <a:t>time</a:t>
            </a:r>
            <a:r>
              <a:rPr lang="sr-Cyrl-RS" dirty="0"/>
              <a:t>) задржавања у близини извора на минимално могуће</a:t>
            </a:r>
            <a:r>
              <a:rPr lang="sr-Cyrl-RS" dirty="0" smtClean="0"/>
              <a:t>,</a:t>
            </a:r>
          </a:p>
          <a:p>
            <a:pPr algn="just"/>
            <a:r>
              <a:rPr lang="fr-FR" dirty="0" smtClean="0">
                <a:sym typeface="Symbol"/>
              </a:rPr>
              <a:t></a:t>
            </a:r>
            <a:r>
              <a:rPr lang="sr-Cyrl-RS" dirty="0" smtClean="0"/>
              <a:t> </a:t>
            </a:r>
            <a:r>
              <a:rPr lang="sr-Cyrl-RS" dirty="0"/>
              <a:t>повећати растојање (</a:t>
            </a:r>
            <a:r>
              <a:rPr lang="fr-FR" dirty="0"/>
              <a:t>distance</a:t>
            </a:r>
            <a:r>
              <a:rPr lang="sr-Cyrl-RS" dirty="0"/>
              <a:t>) од извора на максимално могуће (интензитет зрачења опада са квадратом растојања), </a:t>
            </a:r>
            <a:endParaRPr lang="sr-Cyrl-RS" dirty="0" smtClean="0"/>
          </a:p>
          <a:p>
            <a:pPr marL="285750" indent="-285750" algn="just">
              <a:buFont typeface="Symbol"/>
              <a:buChar char="·"/>
            </a:pPr>
            <a:r>
              <a:rPr lang="sr-Cyrl-RS" dirty="0" smtClean="0"/>
              <a:t>користити </a:t>
            </a:r>
            <a:r>
              <a:rPr lang="sr-Cyrl-RS" dirty="0"/>
              <a:t>неопходну заштиту (</a:t>
            </a:r>
            <a:r>
              <a:rPr lang="fr-FR" dirty="0" err="1"/>
              <a:t>shielding</a:t>
            </a:r>
            <a:r>
              <a:rPr lang="sr-Cyrl-RS" dirty="0"/>
              <a:t>) - зависи од врсте извора и врсте зрачења; користе се разни материјали (пластика, олово, бетон, дрво, алуминијум), заштитна опрема и заштитне баријере. </a:t>
            </a:r>
            <a:endParaRPr lang="sr-Cyrl-RS" dirty="0" smtClean="0"/>
          </a:p>
          <a:p>
            <a:pPr marL="285750" indent="-285750" algn="just">
              <a:buFont typeface="Symbol"/>
              <a:buChar char="·"/>
            </a:pPr>
            <a:endParaRPr lang="sr-Cyrl-RS" dirty="0"/>
          </a:p>
          <a:p>
            <a:pPr marL="285750" indent="-285750" algn="just">
              <a:buFont typeface="Symbol"/>
              <a:buChar char="-"/>
            </a:pPr>
            <a:r>
              <a:rPr lang="sr-Cyrl-RS" dirty="0" smtClean="0"/>
              <a:t>Индиректна </a:t>
            </a:r>
            <a:r>
              <a:rPr lang="sr-Cyrl-RS" dirty="0"/>
              <a:t>заштита </a:t>
            </a:r>
            <a:endParaRPr lang="sr-Cyrl-RS" dirty="0" smtClean="0"/>
          </a:p>
          <a:p>
            <a:pPr marL="285750" indent="-285750" algn="just">
              <a:buFont typeface="Symbol"/>
              <a:buChar char="-"/>
            </a:pPr>
            <a:endParaRPr lang="sr-Cyrl-RS" dirty="0"/>
          </a:p>
          <a:p>
            <a:pPr marL="285750" indent="-285750" algn="just">
              <a:buFont typeface="Symbol"/>
              <a:buChar char="·"/>
            </a:pPr>
            <a:r>
              <a:rPr lang="sr-Cyrl-RS" dirty="0" smtClean="0"/>
              <a:t>мерења </a:t>
            </a:r>
            <a:r>
              <a:rPr lang="sr-Cyrl-RS" dirty="0"/>
              <a:t>ради процене излагања: </a:t>
            </a:r>
            <a:r>
              <a:rPr lang="sr-Cyrl-RS" dirty="0" smtClean="0"/>
              <a:t>1. </a:t>
            </a:r>
            <a:r>
              <a:rPr lang="sr-Cyrl-RS" dirty="0"/>
              <a:t>амбијентални еквивалент дозе, </a:t>
            </a:r>
            <a:r>
              <a:rPr lang="sr-Cyrl-RS" dirty="0" smtClean="0"/>
              <a:t>2. </a:t>
            </a:r>
            <a:r>
              <a:rPr lang="sr-Cyrl-RS" dirty="0"/>
              <a:t>лични еквивалент дозе, </a:t>
            </a:r>
            <a:r>
              <a:rPr lang="sr-Cyrl-RS" dirty="0" smtClean="0"/>
              <a:t>3. </a:t>
            </a:r>
            <a:r>
              <a:rPr lang="sr-Cyrl-RS" dirty="0"/>
              <a:t>површинска контаминације (радни простор, кожа), </a:t>
            </a:r>
            <a:r>
              <a:rPr lang="sr-Cyrl-RS" dirty="0" smtClean="0"/>
              <a:t>4. </a:t>
            </a:r>
            <a:r>
              <a:rPr lang="sr-Cyrl-RS" dirty="0"/>
              <a:t>анализа узорака (брис, ваздух), </a:t>
            </a:r>
            <a:r>
              <a:rPr lang="sr-Cyrl-RS" dirty="0" smtClean="0"/>
              <a:t>5. </a:t>
            </a:r>
            <a:r>
              <a:rPr lang="sr-Cyrl-RS" dirty="0"/>
              <a:t>активност целог тела (</a:t>
            </a:r>
            <a:r>
              <a:rPr lang="fr-FR" dirty="0" err="1"/>
              <a:t>Whole</a:t>
            </a:r>
            <a:r>
              <a:rPr lang="fr-FR" dirty="0"/>
              <a:t> Body </a:t>
            </a:r>
            <a:r>
              <a:rPr lang="fr-FR" dirty="0" err="1"/>
              <a:t>Counter</a:t>
            </a:r>
            <a:r>
              <a:rPr lang="sr-Cyrl-RS" dirty="0"/>
              <a:t>-</a:t>
            </a:r>
            <a:r>
              <a:rPr lang="fr-FR" dirty="0"/>
              <a:t>WBC</a:t>
            </a:r>
            <a:r>
              <a:rPr lang="sr-Cyrl-RS" dirty="0"/>
              <a:t>). </a:t>
            </a:r>
            <a:endParaRPr lang="sr-Cyrl-RS" dirty="0" smtClean="0"/>
          </a:p>
          <a:p>
            <a:pPr algn="just"/>
            <a:r>
              <a:rPr lang="fr-FR" dirty="0" smtClean="0">
                <a:sym typeface="Symbol"/>
              </a:rPr>
              <a:t></a:t>
            </a:r>
            <a:r>
              <a:rPr lang="sr-Cyrl-RS" dirty="0" smtClean="0"/>
              <a:t> </a:t>
            </a:r>
            <a:r>
              <a:rPr lang="sr-Cyrl-RS" dirty="0"/>
              <a:t>процена радијационог ризика: </a:t>
            </a:r>
            <a:r>
              <a:rPr lang="sr-Cyrl-RS" dirty="0" smtClean="0"/>
              <a:t>1. </a:t>
            </a:r>
            <a:r>
              <a:rPr lang="sr-Cyrl-RS" dirty="0"/>
              <a:t>на основу мерења ради процене излагања, </a:t>
            </a:r>
            <a:r>
              <a:rPr lang="sr-Cyrl-RS" dirty="0" smtClean="0"/>
              <a:t>2. </a:t>
            </a:r>
            <a:r>
              <a:rPr lang="sr-Cyrl-RS" dirty="0"/>
              <a:t>еквивалентна доза – ризик за органе и ткива, </a:t>
            </a:r>
            <a:r>
              <a:rPr lang="sr-Cyrl-RS" dirty="0" smtClean="0"/>
              <a:t>3. </a:t>
            </a:r>
            <a:r>
              <a:rPr lang="sr-Cyrl-RS" dirty="0"/>
              <a:t>ефективна доза – ризик за цело тело.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15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1756"/>
            <a:ext cx="8610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/>
              <a:t>Чувени ЦДЦ ( </a:t>
            </a:r>
            <a:r>
              <a:rPr lang="en-US" dirty="0" smtClean="0"/>
              <a:t>CDC- control disease center) </a:t>
            </a:r>
            <a:r>
              <a:rPr lang="sr-Cyrl-RS" dirty="0" smtClean="0"/>
              <a:t>из Атланте (они у филмовима увек улећу у оним скафандерима кад се деси нека зараза или вирусом изазвана навала зомбија) даје следеће препоруке у случају да се нађете у сред нуклеарне катастрофе:</a:t>
            </a:r>
          </a:p>
          <a:p>
            <a:pPr algn="just"/>
            <a:r>
              <a:rPr lang="sr-Cyrl-RS" dirty="0" smtClean="0"/>
              <a:t>Уколико сте унутра. </a:t>
            </a:r>
          </a:p>
          <a:p>
            <a:pPr algn="just"/>
            <a:r>
              <a:rPr lang="sr-Cyrl-RS" dirty="0" smtClean="0"/>
              <a:t>1.Останите унутра. Затворите се, затворите све прозоре и врата. Уколико имате подрум, идите у подрум или у средиште зграде</a:t>
            </a:r>
          </a:p>
          <a:p>
            <a:pPr algn="just"/>
            <a:r>
              <a:rPr lang="sr-Cyrl-RS" dirty="0" smtClean="0"/>
              <a:t>2.Уколико је могуће искључите све вентилаторе, клима уређаје, и грејање уколико је повезано са протоком спољашњег ваздуха. Ако имате камин, затворите га нечим.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 smtClean="0"/>
              <a:t>Уколико се нађете у колима, аутобусу или било ком возилу</a:t>
            </a:r>
          </a:p>
          <a:p>
            <a:pPr algn="just"/>
            <a:r>
              <a:rPr lang="sr-Cyrl-RS" dirty="0" smtClean="0"/>
              <a:t>1.Одмах уђите у најближу зграду. Аутомобили нису добра заштита од радиоактивног зрачења. Ако је икако могуће уђите у зграду саграђену од цигле и бетона. Остало важи наведено горе.</a:t>
            </a:r>
          </a:p>
          <a:p>
            <a:pPr algn="just"/>
            <a:r>
              <a:rPr lang="sr-Cyrl-RS" dirty="0" smtClean="0"/>
              <a:t>2. Пажљиво скините спољашњи слој ваше одеће, пред улазом у зграду уколико је могуће. Чим уђете оперите делове тела који су директно били изложени радијацији и обуците чисту одећу. 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 smtClean="0"/>
              <a:t>Уколико су ваши драги у школи, вртићима, болницама, старачким домовима или другим местима</a:t>
            </a:r>
          </a:p>
          <a:p>
            <a:pPr algn="just"/>
            <a:r>
              <a:rPr lang="sr-Cyrl-RS" dirty="0" smtClean="0"/>
              <a:t>-Останите где јесте! Излазак напоље би угрозио вас опасном нивоу радијације, не брините све установе имају протоколе у случају такве опасности.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295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398" y="1255931"/>
            <a:ext cx="6934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Драга децо, надам се да вам је било занимљиво и да сте чули нешто ново и да сте нешто научили.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4968" y="3200400"/>
            <a:ext cx="5093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Пуно вас поздравља ваша наставница физике</a:t>
            </a:r>
          </a:p>
        </p:txBody>
      </p:sp>
    </p:spTree>
    <p:extLst>
      <p:ext uri="{BB962C8B-B14F-4D97-AF65-F5344CB8AC3E}">
        <p14:creationId xmlns:p14="http://schemas.microsoft.com/office/powerpoint/2010/main" val="4931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97" y="4793920"/>
            <a:ext cx="2393759" cy="19235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745" y="41564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Да поновимо:</a:t>
            </a:r>
          </a:p>
          <a:p>
            <a:r>
              <a:rPr lang="sr-Cyrl-RS" sz="2400" dirty="0">
                <a:solidFill>
                  <a:srgbClr val="C00000"/>
                </a:solidFill>
              </a:rPr>
              <a:t>Радиоактивност је спонтани процес у којем се нестабилно атомско језгро трансформише у стабилно атомско језгро уз емисију електромагнетног зрачења. </a:t>
            </a:r>
            <a:endParaRPr lang="sr-Cyrl-RS" sz="2400" dirty="0" smtClean="0">
              <a:solidFill>
                <a:srgbClr val="C00000"/>
              </a:solidFill>
            </a:endParaRPr>
          </a:p>
          <a:p>
            <a:endParaRPr lang="sr-Cyrl-RS" sz="2400" dirty="0" smtClean="0">
              <a:solidFill>
                <a:srgbClr val="C00000"/>
              </a:solidFill>
            </a:endParaRPr>
          </a:p>
          <a:p>
            <a:r>
              <a:rPr lang="sr-Cyrl-RS" sz="2400" dirty="0" smtClean="0">
                <a:solidFill>
                  <a:srgbClr val="C00000"/>
                </a:solidFill>
              </a:rPr>
              <a:t>Јонизујуће </a:t>
            </a:r>
            <a:r>
              <a:rPr lang="sr-Cyrl-RS" sz="2400" dirty="0">
                <a:solidFill>
                  <a:srgbClr val="C00000"/>
                </a:solidFill>
              </a:rPr>
              <a:t>зрачење је електромагнетно или честично зрачење које може да јонизује материју кроз коју пролази. Јонизујуће зрачење може бити: </a:t>
            </a:r>
            <a:r>
              <a:rPr lang="fr-FR" sz="2400" dirty="0">
                <a:solidFill>
                  <a:srgbClr val="C00000"/>
                </a:solidFill>
                <a:sym typeface="Symbol"/>
              </a:rPr>
              <a:t></a:t>
            </a:r>
            <a:r>
              <a:rPr lang="sr-Cyrl-RS" sz="2400" dirty="0">
                <a:solidFill>
                  <a:srgbClr val="C00000"/>
                </a:solidFill>
              </a:rPr>
              <a:t>Х тј. рендгенско и неутронско </a:t>
            </a:r>
            <a:r>
              <a:rPr lang="sr-Cyrl-RS" sz="2400" dirty="0" smtClean="0">
                <a:solidFill>
                  <a:srgbClr val="C00000"/>
                </a:solidFill>
              </a:rPr>
              <a:t>зрачење</a:t>
            </a:r>
          </a:p>
          <a:p>
            <a:endParaRPr lang="sr-Cyrl-RS" sz="2400" dirty="0">
              <a:solidFill>
                <a:srgbClr val="C00000"/>
              </a:solidFill>
            </a:endParaRPr>
          </a:p>
          <a:p>
            <a:r>
              <a:rPr lang="sr-Cyrl-RS" sz="2400" dirty="0">
                <a:solidFill>
                  <a:srgbClr val="C00000"/>
                </a:solidFill>
              </a:rPr>
              <a:t>Зрачење може бити природно (основни ниво зрачења или фон) и вештачко. Просечна изложеност човека потиче 80% од природних извора, а 20% од вештачких извора </a:t>
            </a:r>
            <a:r>
              <a:rPr lang="sr-Cyrl-RS" sz="2400" dirty="0" smtClean="0">
                <a:solidFill>
                  <a:srgbClr val="C00000"/>
                </a:solidFill>
              </a:rPr>
              <a:t>зрачења</a:t>
            </a:r>
          </a:p>
          <a:p>
            <a:endParaRPr lang="sr-Cyrl-RS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187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66678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Према Међународном систему јединица (</a:t>
            </a:r>
            <a:r>
              <a:rPr lang="fr-FR" dirty="0"/>
              <a:t>SI</a:t>
            </a:r>
            <a:r>
              <a:rPr lang="sr-Cyrl-RS" dirty="0"/>
              <a:t>) у употреби је више јединица за зрачење зависно од тога да ли се јединице односе на активност радиоактивног узорка или на примљену дозу. </a:t>
            </a:r>
            <a:endParaRPr lang="en-US" dirty="0" smtClean="0"/>
          </a:p>
          <a:p>
            <a:endParaRPr lang="en-US" dirty="0"/>
          </a:p>
          <a:p>
            <a:r>
              <a:rPr lang="sr-Cyrl-RS" dirty="0" smtClean="0"/>
              <a:t>Активност </a:t>
            </a:r>
            <a:r>
              <a:rPr lang="sr-Cyrl-RS" dirty="0"/>
              <a:t>радиоактивног извора који садржи радиоактивни елеменат мери се у бекерелима (В</a:t>
            </a:r>
            <a:r>
              <a:rPr lang="fr-FR" dirty="0"/>
              <a:t>q</a:t>
            </a:r>
            <a:r>
              <a:rPr lang="sr-Cyrl-RS" dirty="0" smtClean="0"/>
              <a:t>).</a:t>
            </a:r>
            <a:endParaRPr lang="en-US" dirty="0" smtClean="0"/>
          </a:p>
          <a:p>
            <a:endParaRPr lang="en-US" dirty="0" smtClean="0"/>
          </a:p>
          <a:p>
            <a:r>
              <a:rPr lang="sr-Cyrl-RS" dirty="0" smtClean="0"/>
              <a:t> </a:t>
            </a:r>
            <a:r>
              <a:rPr lang="sr-Cyrl-RS" dirty="0"/>
              <a:t>Примљене дозе се изражавају као</a:t>
            </a:r>
            <a:r>
              <a:rPr lang="sr-Cyrl-RS" dirty="0" smtClean="0"/>
              <a:t>:</a:t>
            </a:r>
            <a:endParaRPr lang="en-US" dirty="0" smtClean="0"/>
          </a:p>
          <a:p>
            <a:r>
              <a:rPr lang="sr-Cyrl-RS" dirty="0" smtClean="0"/>
              <a:t> </a:t>
            </a:r>
            <a:r>
              <a:rPr lang="fr-FR" dirty="0">
                <a:sym typeface="Symbol"/>
              </a:rPr>
              <a:t></a:t>
            </a:r>
            <a:r>
              <a:rPr lang="sr-Cyrl-RS" dirty="0"/>
              <a:t> апсорбована доза – 1</a:t>
            </a:r>
            <a:r>
              <a:rPr lang="fr-FR" dirty="0"/>
              <a:t>Gy</a:t>
            </a:r>
            <a:r>
              <a:rPr lang="sr-Cyrl-RS" dirty="0"/>
              <a:t> </a:t>
            </a:r>
            <a:r>
              <a:rPr lang="sr-Cyrl-RS" dirty="0" smtClean="0"/>
              <a:t>(греј- количина зрачења која у 1килограм материјала депонује енергију од 1 </a:t>
            </a:r>
            <a:r>
              <a:rPr lang="sr-Cyrl-RS" dirty="0" smtClean="0"/>
              <a:t>џула</a:t>
            </a:r>
            <a:r>
              <a:rPr lang="en-US" dirty="0"/>
              <a:t>)</a:t>
            </a:r>
            <a:r>
              <a:rPr lang="sr-Cyrl-RS" dirty="0" smtClean="0"/>
              <a:t>.</a:t>
            </a:r>
            <a:endParaRPr lang="sr-Cyrl-RS" dirty="0" smtClean="0"/>
          </a:p>
          <a:p>
            <a:endParaRPr lang="en-US" dirty="0" smtClean="0"/>
          </a:p>
          <a:p>
            <a:pPr marL="285750" indent="-285750">
              <a:buFont typeface="Symbol"/>
              <a:buChar char="·"/>
            </a:pPr>
            <a:r>
              <a:rPr lang="sr-Cyrl-RS" dirty="0" smtClean="0"/>
              <a:t>еквивалентна </a:t>
            </a:r>
            <a:r>
              <a:rPr lang="sr-Cyrl-RS" dirty="0"/>
              <a:t>или ефективна доза – </a:t>
            </a:r>
            <a:r>
              <a:rPr lang="fr-FR" dirty="0"/>
              <a:t>Sv</a:t>
            </a:r>
            <a:r>
              <a:rPr lang="sr-Cyrl-RS" dirty="0"/>
              <a:t> (</a:t>
            </a:r>
            <a:r>
              <a:rPr lang="sr-Cyrl-RS" dirty="0" smtClean="0"/>
              <a:t>сиверт-користи се као заштита од зрачења јер описује биолошки учинак јонизујућег зрачења у одређеном ткиву)</a:t>
            </a:r>
            <a:endParaRPr lang="en-US" dirty="0" smtClean="0"/>
          </a:p>
          <a:p>
            <a:pPr marL="285750" indent="-285750">
              <a:buFont typeface="Symbol"/>
              <a:buChar char="·"/>
            </a:pPr>
            <a:endParaRPr lang="en-US" dirty="0"/>
          </a:p>
          <a:p>
            <a:r>
              <a:rPr lang="sr-Cyrl-RS" dirty="0" smtClean="0"/>
              <a:t> </a:t>
            </a:r>
            <a:r>
              <a:rPr lang="sr-Cyrl-RS" dirty="0"/>
              <a:t>Најчешће се користе мање јединице: </a:t>
            </a:r>
            <a:r>
              <a:rPr lang="fr-FR" dirty="0" err="1"/>
              <a:t>mSv</a:t>
            </a:r>
            <a:r>
              <a:rPr lang="sr-Cyrl-RS" dirty="0"/>
              <a:t> (милисиверт) и µ</a:t>
            </a:r>
            <a:r>
              <a:rPr lang="fr-FR" dirty="0"/>
              <a:t>Sv</a:t>
            </a:r>
            <a:r>
              <a:rPr lang="sr-Cyrl-RS" dirty="0"/>
              <a:t> (микросиверт). </a:t>
            </a:r>
            <a:r>
              <a:rPr lang="fr-FR" dirty="0"/>
              <a:t>1 Sv= 1000 </a:t>
            </a:r>
            <a:r>
              <a:rPr lang="fr-FR" dirty="0" err="1"/>
              <a:t>mSv</a:t>
            </a:r>
            <a:r>
              <a:rPr lang="fr-FR" dirty="0"/>
              <a:t> = 1000 000 µSv</a:t>
            </a:r>
          </a:p>
        </p:txBody>
      </p:sp>
    </p:spTree>
    <p:extLst>
      <p:ext uri="{BB962C8B-B14F-4D97-AF65-F5344CB8AC3E}">
        <p14:creationId xmlns:p14="http://schemas.microsoft.com/office/powerpoint/2010/main" val="140284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38" y="1014714"/>
            <a:ext cx="7209524" cy="482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0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7693"/>
            <a:ext cx="8153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/>
              <a:t>Зрачење је свуда, а присутно је тамо и где га најмање очекујемо.</a:t>
            </a:r>
          </a:p>
          <a:p>
            <a:pPr algn="just"/>
            <a:endParaRPr lang="sr-Cyrl-RS" dirty="0" smtClean="0"/>
          </a:p>
          <a:p>
            <a:pPr algn="just"/>
            <a:r>
              <a:rPr lang="sr-Cyrl-RS" dirty="0" smtClean="0"/>
              <a:t>Хајде да видимо колике ефективне дозе зрачења „добијамо“ из неких више и мање познатих извора. А да ствар буде занимљивија, рачунаћемо неке и у поједеним бананама. Као што смо раније споменули, због високог нивоа калијума у бананама,  банана има висок ниво радиоактивног изотопа К 40 и спада у једну од најрадиоактивних ствари у кухињи. Једна банана од око 150 грама  има радиоактивност од 0,1 </a:t>
            </a:r>
            <a:r>
              <a:rPr lang="el-GR" dirty="0" smtClean="0"/>
              <a:t>μ</a:t>
            </a:r>
            <a:r>
              <a:rPr lang="en-US" dirty="0" err="1" smtClean="0"/>
              <a:t>Sv</a:t>
            </a:r>
            <a:r>
              <a:rPr lang="en-US" dirty="0" smtClean="0"/>
              <a:t>.</a:t>
            </a:r>
            <a:r>
              <a:rPr lang="sr-Cyrl-RS" dirty="0" smtClean="0"/>
              <a:t> Јединица у бананама је </a:t>
            </a:r>
            <a:r>
              <a:rPr lang="en-US" dirty="0" smtClean="0"/>
              <a:t>BED (banana equivalent dose). </a:t>
            </a:r>
            <a:r>
              <a:rPr lang="sr-Cyrl-RS" dirty="0" smtClean="0"/>
              <a:t> Али не брините, ово су само занимљивости и радиоактивност која потиче од банана се не акумулира у телу и изложеност радијацији од калијума 40 траје свега пар сати након поједене банане.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sr-Cyrl-RS" dirty="0" smtClean="0"/>
              <a:t>Максимално дозвољено „цурење“ радиоактивности у нуклеарним електранама  је еквивалентно са 2500 </a:t>
            </a:r>
            <a:r>
              <a:rPr lang="en-US" dirty="0" smtClean="0"/>
              <a:t>BED </a:t>
            </a:r>
            <a:r>
              <a:rPr lang="sr-Cyrl-RS" dirty="0" smtClean="0"/>
              <a:t> односно 250 </a:t>
            </a:r>
            <a:r>
              <a:rPr lang="el-GR" dirty="0" smtClean="0"/>
              <a:t>μ</a:t>
            </a:r>
            <a:r>
              <a:rPr lang="en-US" dirty="0" err="1" smtClean="0"/>
              <a:t>Sv</a:t>
            </a:r>
            <a:r>
              <a:rPr lang="en-US" dirty="0" smtClean="0"/>
              <a:t>.</a:t>
            </a:r>
            <a:r>
              <a:rPr lang="sr-Cyrl-RS" dirty="0" smtClean="0"/>
              <a:t> 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 smtClean="0"/>
              <a:t>Снимање компјутерском томографијом односно </a:t>
            </a:r>
            <a:r>
              <a:rPr lang="en-US" dirty="0" smtClean="0"/>
              <a:t>CT </a:t>
            </a:r>
            <a:r>
              <a:rPr lang="sr-Cyrl-RS" dirty="0" smtClean="0"/>
              <a:t>скенирање је еквивалентно  са 70 000 поједених банана (око 7 </a:t>
            </a:r>
            <a:r>
              <a:rPr lang="en-US" dirty="0" err="1" smtClean="0"/>
              <a:t>mSv</a:t>
            </a:r>
            <a:r>
              <a:rPr lang="sr-Cyrl-RS" dirty="0" smtClean="0"/>
              <a:t> у зависноти који органи се снимају може бити и нижа доза и виша ово је неки просек). Ако једемо једну банану дневно од свог рођења, отприлике би нам требало 190 година да унесемо ову дозу радиоактивности </a:t>
            </a:r>
            <a:r>
              <a:rPr lang="sr-Cyrl-RS" dirty="0" smtClean="0">
                <a:sym typeface="Wingdings" panose="05000000000000000000" pitchFamily="2" charset="2"/>
              </a:rPr>
              <a:t>.</a:t>
            </a:r>
            <a:endParaRPr lang="sr-Cyrl-RS" dirty="0" smtClean="0"/>
          </a:p>
          <a:p>
            <a:pPr algn="just"/>
            <a:endParaRPr lang="sr-Cyrl-RS" dirty="0"/>
          </a:p>
          <a:p>
            <a:pPr algn="just"/>
            <a:r>
              <a:rPr lang="sr-Cyrl-RS" dirty="0" smtClean="0"/>
              <a:t>Смртна доза предозираности бананама  износи 35 000 000</a:t>
            </a:r>
            <a:r>
              <a:rPr lang="en-US" dirty="0" smtClean="0"/>
              <a:t>BED </a:t>
            </a:r>
            <a:r>
              <a:rPr lang="sr-Cyrl-RS" dirty="0" smtClean="0"/>
              <a:t>односно 3500</a:t>
            </a:r>
            <a:r>
              <a:rPr lang="en-US" dirty="0" smtClean="0"/>
              <a:t> </a:t>
            </a:r>
            <a:r>
              <a:rPr lang="en-US" dirty="0" err="1" smtClean="0"/>
              <a:t>mSv</a:t>
            </a:r>
            <a:r>
              <a:rPr lang="sr-Cyrl-RS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031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1" y="609600"/>
            <a:ext cx="8305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/>
              <a:t>У последње време се стално прича како мобилни телефони зраче. Наше тело буквално емитује више радиоактивног зрачења него било који мобилни телефон. У мишићима и у целом телу имамо природно радиоактивне елементе које уносимо храном и пићем, снимањем ИКС зрацима, компјутерском томографијом итд. Пазите озрачићемо наше телефоне </a:t>
            </a:r>
            <a:r>
              <a:rPr lang="sr-Cyrl-RS" dirty="0" smtClean="0">
                <a:sym typeface="Wingdings" panose="05000000000000000000" pitchFamily="2" charset="2"/>
              </a:rPr>
              <a:t> !</a:t>
            </a:r>
          </a:p>
          <a:p>
            <a:pPr algn="just"/>
            <a:endParaRPr lang="sr-Cyrl-RS" dirty="0" smtClean="0">
              <a:sym typeface="Wingdings" panose="05000000000000000000" pitchFamily="2" charset="2"/>
            </a:endParaRPr>
          </a:p>
          <a:p>
            <a:pPr algn="just"/>
            <a:r>
              <a:rPr lang="sr-Cyrl-RS" dirty="0" smtClean="0">
                <a:sym typeface="Wingdings" panose="05000000000000000000" pitchFamily="2" charset="2"/>
              </a:rPr>
              <a:t>А кад смо већ код телефона не можемо да не споменемо чувену 5г мрежу. Не брините 5г мрежа јесте електромагнетно зрачење али није јонизујуће односно нема штетан утицај на човека и не мутира нити разара наш ДНК. Слободно сурфујте брже уз помоћ 5г технологије. А није на одмет да споменемо да Финци већ сад развијају 6г технологију. </a:t>
            </a:r>
          </a:p>
          <a:p>
            <a:pPr algn="just"/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685799" y="4190999"/>
            <a:ext cx="81534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А сад мало ШОКАНТНИХ информација!</a:t>
            </a:r>
          </a:p>
          <a:p>
            <a:endParaRPr lang="sr-Cyrl-RS" b="1" dirty="0"/>
          </a:p>
          <a:p>
            <a:pPr algn="just"/>
            <a:r>
              <a:rPr lang="sr-Cyrl-RS" dirty="0" smtClean="0"/>
              <a:t>Уколико сте заборавили, а о томе смо причали прошли час, чернобиљска нуклеарна електрана и даље емитује радиоактивно зрачење. Купола која је саграђена изнад реактора број 4 неће издржати још дуго услед радијације, те се спрема пројекат који кошта милијарде долара, да се прави нова купола већа и од кипа слободе у САД.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8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534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/>
              <a:t>У Њујорку, Гранд Централ чувена станица је сачињена од огромне количине гранита, који емитује радијацију. Количина радијације је већа од дозвољене количине у нуклеарним електранама. 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 smtClean="0"/>
              <a:t>Уколико желите да престанете да пушите ево праве информације за подстрек! У дуванском диму постоје радиоактивни изотопи. Просечан пушач прими дозу радијације еквивалентну са 300  рендгенских снимака плућа због присуства Плутонијума 2</a:t>
            </a:r>
            <a:r>
              <a:rPr lang="en-US" dirty="0" smtClean="0"/>
              <a:t>39</a:t>
            </a:r>
            <a:r>
              <a:rPr lang="sr-Cyrl-RS" dirty="0" smtClean="0"/>
              <a:t>. Требаће вам времена да „сварите ову информацију“. И је л’ да да плутонијум 2</a:t>
            </a:r>
            <a:r>
              <a:rPr lang="en-US" dirty="0" smtClean="0"/>
              <a:t>39</a:t>
            </a:r>
            <a:r>
              <a:rPr lang="sr-Cyrl-RS" dirty="0" smtClean="0"/>
              <a:t> звучи опасније од термина „канцерогене супстанце“? 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 smtClean="0"/>
              <a:t>Пилоти и стјуардесе су изложени толиком дозом радијације да имају бенефицирани радни стаж и сматрају се изложени професионалном ризику. Изложени су чак више него запослени у нуклеарним електранама, јер је на висинама повећано космичко зрачење.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 smtClean="0"/>
              <a:t>Не знам да ли сте чули за „пројекат Менхетн“, пројекат у ком је тестирана радијација на људима. Бебе су хранили са радиоактивним кашама, а у неке људе су чак убризгавали радиоактивне елементе.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 smtClean="0"/>
              <a:t>Човек који се налази на површини земље прими већу дозу радијације него особа која се налази у подморници која има нуклеарни погон.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1879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534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/>
              <a:t>Ватрогасцима који су гасили пожар у </a:t>
            </a:r>
            <a:r>
              <a:rPr lang="sr-Cyrl-RS" dirty="0"/>
              <a:t>Чернобиљу очи су „</a:t>
            </a:r>
            <a:r>
              <a:rPr lang="sr-Cyrl-RS" dirty="0" smtClean="0"/>
              <a:t>прешле“ из браон у плаву боју услед радијације.</a:t>
            </a:r>
          </a:p>
          <a:p>
            <a:pPr algn="just"/>
            <a:endParaRPr lang="sr-Cyrl-RS" dirty="0" smtClean="0"/>
          </a:p>
          <a:p>
            <a:pPr algn="just"/>
            <a:r>
              <a:rPr lang="sr-Cyrl-RS" dirty="0" smtClean="0"/>
              <a:t>Након што је Марија Кири открила радијум (која је и преминула од последица радијације), људи су радијум користили у производњи кондома, слаткиша, паста за зубе и „здравим тоницима“. Један човек је попио 1400 флаша тог тоника док му вилица није отпала. 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 smtClean="0"/>
              <a:t>Већ смо спомињали да се санитација јаја врши радијацијом. Уствари, то је врло распрострањена техника уништавања бактерија, вируса и гљивица. Краткотрајно излагање радијацијом не штети намирницама. 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 smtClean="0"/>
              <a:t>Радон је природан радиоактивни елемент који се налази у земљишту и води. </a:t>
            </a:r>
            <a:r>
              <a:rPr lang="sr-Cyrl-RS" dirty="0"/>
              <a:t> </a:t>
            </a:r>
            <a:r>
              <a:rPr lang="sr-Cyrl-RS" dirty="0" smtClean="0"/>
              <a:t>Након само 5 минута туширања радиоактивност у купатилу се повећа 50 пута.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 smtClean="0"/>
              <a:t>Да ли вам је доста? </a:t>
            </a:r>
            <a:r>
              <a:rPr lang="sr-Cyrl-RS" dirty="0" smtClean="0">
                <a:sym typeface="Wingdings" panose="05000000000000000000" pitchFamily="2" charset="2"/>
              </a:rPr>
              <a:t> </a:t>
            </a:r>
            <a:endParaRPr lang="sr-Cyrl-RS" dirty="0" smtClean="0"/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56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70" y="1295400"/>
            <a:ext cx="6913563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81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552</TotalTime>
  <Words>1490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Дозиметрија и заштита од зрачења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Дозиметрија и заштита од зрачења</dc:title>
  <dc:creator>InformD</dc:creator>
  <cp:lastModifiedBy>InformD</cp:lastModifiedBy>
  <cp:revision>20</cp:revision>
  <dcterms:created xsi:type="dcterms:W3CDTF">2020-05-16T19:56:04Z</dcterms:created>
  <dcterms:modified xsi:type="dcterms:W3CDTF">2020-05-22T14:33:53Z</dcterms:modified>
</cp:coreProperties>
</file>